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74" r:id="rId4"/>
    <p:sldId id="266" r:id="rId5"/>
    <p:sldId id="267" r:id="rId6"/>
    <p:sldId id="268" r:id="rId7"/>
    <p:sldId id="269" r:id="rId8"/>
    <p:sldId id="270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63" r:id="rId18"/>
    <p:sldId id="264" r:id="rId19"/>
    <p:sldId id="265" r:id="rId20"/>
    <p:sldId id="272" r:id="rId21"/>
    <p:sldId id="271" r:id="rId22"/>
    <p:sldId id="257" r:id="rId23"/>
    <p:sldId id="260" r:id="rId24"/>
    <p:sldId id="261" r:id="rId25"/>
    <p:sldId id="262" r:id="rId26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82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en-US" strike="noStrike" noProof="1" smtClean="0"/>
              <a:t>Click to edit Master subtitle style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en-US" strike="noStrike" noProof="1" smtClean="0"/>
              <a:t>Click to edit Master subtitle style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Title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/>
              <a:t>Click to edit Master title style</a:t>
            </a:r>
            <a:endParaRPr lang="en-US" altLang="zh-CN"/>
          </a:p>
        </p:txBody>
      </p:sp>
      <p:sp>
        <p:nvSpPr>
          <p:cNvPr id="1027" name="Text Placeholder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altLang="zh-CN"/>
          </a:p>
        </p:txBody>
      </p:sp>
      <p:sp>
        <p:nvSpPr>
          <p:cNvPr id="1028" name="Date Placeholder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>
                <a:ea typeface="SimSun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1029" name="Footer Placeholder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>
                <a:ea typeface="SimSun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1030" name="Slide Number Placeholder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>
                <a:ea typeface="SimSun" panose="02010600030101010101" pitchFamily="2" charset="-122"/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Title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/>
              <a:t>Click to edit Master title style</a:t>
            </a:r>
            <a:endParaRPr lang="en-US" altLang="zh-CN"/>
          </a:p>
        </p:txBody>
      </p:sp>
      <p:sp>
        <p:nvSpPr>
          <p:cNvPr id="2051" name="Text Placeholder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altLang="zh-CN"/>
          </a:p>
        </p:txBody>
      </p:sp>
      <p:sp>
        <p:nvSpPr>
          <p:cNvPr id="1028" name="Date Placeholder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>
                <a:ea typeface="SimSun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1029" name="Footer Placeholder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>
                <a:ea typeface="SimSun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1030" name="Slide Number Placeholder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>
                <a:ea typeface="SimSun" panose="02010600030101010101" pitchFamily="2" charset="-122"/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3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7025" y="115888"/>
            <a:ext cx="8424863" cy="65087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097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825" y="120650"/>
            <a:ext cx="8497888" cy="64865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121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825" y="188913"/>
            <a:ext cx="8515350" cy="62515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45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825" y="115888"/>
            <a:ext cx="8591550" cy="65198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169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825" y="44450"/>
            <a:ext cx="8402638" cy="65817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193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388" y="115888"/>
            <a:ext cx="8656637" cy="63865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217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388" y="115888"/>
            <a:ext cx="8574087" cy="6410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5888"/>
            <a:ext cx="8615363" cy="65627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265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388" y="44450"/>
            <a:ext cx="8662987" cy="66849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289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5600" y="115888"/>
            <a:ext cx="8462963" cy="66087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313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388" y="44450"/>
            <a:ext cx="8453437" cy="64230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337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825" y="44450"/>
            <a:ext cx="8477250" cy="60975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361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825" y="115888"/>
            <a:ext cx="8404225" cy="64531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385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115888"/>
            <a:ext cx="8575675" cy="64277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409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3863" y="320675"/>
            <a:ext cx="8408987" cy="6159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433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7350" y="401638"/>
            <a:ext cx="8297863" cy="58737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Table 1"/>
          <p:cNvGraphicFramePr/>
          <p:nvPr/>
        </p:nvGraphicFramePr>
        <p:xfrm>
          <a:off x="619125" y="336550"/>
          <a:ext cx="8051800" cy="6232525"/>
        </p:xfrm>
        <a:graphic>
          <a:graphicData uri="http://schemas.openxmlformats.org/drawingml/2006/table">
            <a:tbl>
              <a:tblPr/>
              <a:tblGrid>
                <a:gridCol w="1823085"/>
                <a:gridCol w="1579880"/>
                <a:gridCol w="1777365"/>
                <a:gridCol w="1884680"/>
                <a:gridCol w="986790"/>
              </a:tblGrid>
              <a:tr h="271780">
                <a:tc gridSpan="5">
                  <a:txBody>
                    <a:bodyPr/>
                    <a:p>
                      <a:pPr algn="ctr" fontAlgn="b"/>
                      <a:r>
                        <a:rPr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APAAR Status Pvt. Schools</a:t>
                      </a:r>
                      <a:r>
                        <a:rPr lang="en-I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 </a:t>
                      </a:r>
                      <a:endParaRPr lang="en-I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b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59715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Block Name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Sum of Total Student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Sum of Total Generated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Sum of Total Not Applied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% Generated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9080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CHAUHARA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1564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584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979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37.34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9080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CHOPAL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1537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760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773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49.45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9715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DEHA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417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189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225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45.32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8445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DODRAKAWAR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162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49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110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30.25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9080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JUBBAL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3022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870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2138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28.79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9715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KASUMPATI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10734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5960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4727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55.52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9080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KOTKHAI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2619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1306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1296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49.87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9080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KUMARSAIN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2457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1551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884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63.13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9080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KUPVI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315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170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145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53.97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8445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MASHOBRA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4431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3476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947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78.45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9715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MATIANA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771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411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357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53.31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9080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NANKHARI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708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397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311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56.07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9715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NERWA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2164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1117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1037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51.62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9080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RAMPUR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5592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4555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1035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81.46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9080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RAMPUR-II AT SARAHAN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2448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1786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660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72.96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9715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RANSAR (JANGLA)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542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101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441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18.63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9080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ROHRU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6435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2365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4055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36.75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7810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SHIMLA-4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20062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12414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7566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61.88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9715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SUNI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1782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1011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768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56.73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9080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THEOG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4197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2371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1800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56.49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9715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TIKKAR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535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227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308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42.43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9080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Grand Total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72494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41670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30562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57.48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Table 1"/>
          <p:cNvGraphicFramePr/>
          <p:nvPr/>
        </p:nvGraphicFramePr>
        <p:xfrm>
          <a:off x="725488" y="234950"/>
          <a:ext cx="7694613" cy="5894388"/>
        </p:xfrm>
        <a:graphic>
          <a:graphicData uri="http://schemas.openxmlformats.org/drawingml/2006/table">
            <a:tbl>
              <a:tblPr/>
              <a:tblGrid>
                <a:gridCol w="1975485"/>
                <a:gridCol w="1143635"/>
                <a:gridCol w="1143635"/>
                <a:gridCol w="1144270"/>
                <a:gridCol w="1143635"/>
                <a:gridCol w="1143635"/>
              </a:tblGrid>
              <a:tr h="236855">
                <a:tc gridSpan="6">
                  <a:txBody>
                    <a:bodyPr/>
                    <a:p>
                      <a:pPr algn="ctr" fontAlgn="b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Department of education Schools 2025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b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36855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Block_Name_&amp;_Code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Primary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Middle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Sr. Sec Schools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High schools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Grand Total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855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CHAUHARA_&amp;_021101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58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12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6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80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220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CHOPAL_&amp;_021102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77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12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17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7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113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7490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DEHA_&amp;_021103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51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6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13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6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76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220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DODRAKAWAR_&amp;_021104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12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3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20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855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JUBBAL_&amp;_021105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77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14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20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3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114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220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KASUMPATI_&amp;_021106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63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10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10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6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89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7490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KOTKHAI_&amp;_021107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87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8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18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7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120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220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KUMARSAIN_&amp;_021108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70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16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14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104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855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KUPVI_&amp;_021118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58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10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10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3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81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855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MASHOBRA_&amp;_021109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76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11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17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7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111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855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MATIANA_&amp;_021110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49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7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11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3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70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7490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NANKHARI_&amp;_021111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58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10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12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84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220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NERWA_&amp;_021112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108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13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24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7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152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855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RAMPUR_&amp;_021113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81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9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14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9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113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8945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RAMPUR-II AT SARAHAN_&amp;_021119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68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12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11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6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97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855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RANSAR (JANGLA)_&amp;_021121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44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6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6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60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220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ROHRU_&amp;_021114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79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15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15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8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117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7490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SHIMLA-4_&amp;_021115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86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21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19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10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136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220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SUNI_&amp;_021116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83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17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19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6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125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855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THEOG_&amp;_021117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73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11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14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7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105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855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TIKKAR_&amp;_021120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38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3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9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55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855"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Grand Total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1396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219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288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119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2022</a:t>
                      </a:r>
                      <a:endParaRPr sz="11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Table 1"/>
          <p:cNvGraphicFramePr/>
          <p:nvPr/>
        </p:nvGraphicFramePr>
        <p:xfrm>
          <a:off x="550863" y="409575"/>
          <a:ext cx="7732713" cy="5729288"/>
        </p:xfrm>
        <a:graphic>
          <a:graphicData uri="http://schemas.openxmlformats.org/drawingml/2006/table">
            <a:tbl>
              <a:tblPr/>
              <a:tblGrid>
                <a:gridCol w="1549400"/>
                <a:gridCol w="1236345"/>
                <a:gridCol w="1236980"/>
                <a:gridCol w="1235710"/>
                <a:gridCol w="1237615"/>
                <a:gridCol w="1236345"/>
              </a:tblGrid>
              <a:tr h="207645">
                <a:tc gridSpan="6">
                  <a:txBody>
                    <a:bodyPr/>
                    <a:p>
                      <a:pPr algn="ctr" fontAlgn="b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Pvt. Schools 2025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95605"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Block_Name_&amp;_Code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Primary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Pry with Upper Pry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Pry with Up&amp; Sec. &amp;h. Sec.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Pry with Up and Sec. 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Grand Total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645"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CHAUHARA_&amp;_021101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8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010"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CHOPAL_&amp;_021102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3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6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15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645"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DEHA_&amp;_021103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 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 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5605"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DODRAKAWAR_&amp;_021104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 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 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 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645"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JUBBAL_&amp;_021105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3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8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13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6375"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KASUMPATI_&amp;_021106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3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7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13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28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645"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KOTKHAI_&amp;_021107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15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645"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KUMARSAIN_&amp;_021108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3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7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6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20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010"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KUPVI_&amp;_021118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 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645"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MASHOBRA_&amp;_021109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3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6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9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22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6375"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MATIANA_&amp;_021110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3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8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010"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NANKHARI_&amp;_021111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 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6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 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10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645"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NERWA_&amp;_021112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6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3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15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645"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RAMPUR_&amp;_021113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9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6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6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23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6240"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RAMPUR-II AT SARAHAN_&amp;_021119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3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3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12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5605"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RANSAR (JANGLA)_&amp;_021121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 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3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 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010"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ROHRU_&amp;_021114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9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9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26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010"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SHIMLA-4_&amp;_021115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7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9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23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10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49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8280"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SUNI_&amp;_021116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6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17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645"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THEOG_&amp;_021117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3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3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6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6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18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5740"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TIKKAR_&amp;_021120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 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7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645"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Grand Total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56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91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79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96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0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322</a:t>
                      </a:r>
                      <a:endParaRPr sz="10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529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5925" y="184150"/>
            <a:ext cx="8383588" cy="62880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601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1475" y="225425"/>
            <a:ext cx="8456613" cy="62436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6625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263" y="95250"/>
            <a:ext cx="8393112" cy="63023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7649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288" y="268288"/>
            <a:ext cx="8305800" cy="6121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2292</Words>
  <Application>WPS Presentation</Application>
  <PresentationFormat/>
  <Paragraphs>816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32" baseType="lpstr">
      <vt:lpstr>Arial</vt:lpstr>
      <vt:lpstr>SimSun</vt:lpstr>
      <vt:lpstr>Wingdings</vt:lpstr>
      <vt:lpstr>Arial Unicode MS</vt:lpstr>
      <vt:lpstr>Microsoft YaHei</vt:lpstr>
      <vt:lpstr>Calibri</vt:lpstr>
      <vt:lpstr>Calibri</vt:lpstr>
      <vt:lpstr>Default Design</vt:lpstr>
      <vt:lpstr>1_Default Design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hp</dc:creator>
  <cp:lastModifiedBy>surender sharma</cp:lastModifiedBy>
  <cp:revision>16</cp:revision>
  <dcterms:created xsi:type="dcterms:W3CDTF">2025-08-18T12:44:45Z</dcterms:created>
  <dcterms:modified xsi:type="dcterms:W3CDTF">2025-08-23T05:26:01Z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1033-12.2.0.21931</vt:lpwstr>
  </property>
  <property fmtid="{D5CDD505-2E9C-101B-9397-08002B2CF9AE}" pid="3" name="ICV">
    <vt:lpwstr>AC3B1038735D49C180E199437531D7BF_13</vt:lpwstr>
  </property>
</Properties>
</file>